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336" r:id="rId4"/>
    <p:sldId id="316" r:id="rId5"/>
    <p:sldId id="326" r:id="rId6"/>
    <p:sldId id="327" r:id="rId7"/>
    <p:sldId id="328" r:id="rId8"/>
    <p:sldId id="329" r:id="rId9"/>
    <p:sldId id="317" r:id="rId10"/>
    <p:sldId id="331" r:id="rId11"/>
    <p:sldId id="330" r:id="rId12"/>
    <p:sldId id="332" r:id="rId13"/>
    <p:sldId id="333" r:id="rId14"/>
    <p:sldId id="318" r:id="rId15"/>
    <p:sldId id="319" r:id="rId16"/>
    <p:sldId id="320" r:id="rId17"/>
    <p:sldId id="335" r:id="rId18"/>
    <p:sldId id="334" r:id="rId19"/>
    <p:sldId id="321" r:id="rId20"/>
    <p:sldId id="322" r:id="rId21"/>
    <p:sldId id="323" r:id="rId22"/>
    <p:sldId id="324" r:id="rId23"/>
    <p:sldId id="325" r:id="rId24"/>
    <p:sldId id="276" r:id="rId25"/>
    <p:sldId id="31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0000"/>
    <a:srgbClr val="D6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720" autoAdjust="0"/>
  </p:normalViewPr>
  <p:slideViewPr>
    <p:cSldViewPr snapToGrid="0" snapToObjects="1">
      <p:cViewPr>
        <p:scale>
          <a:sx n="75" d="100"/>
          <a:sy n="75" d="100"/>
        </p:scale>
        <p:origin x="-416" y="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FC68B-FF2B-B84C-A8A0-39F6FC4782B3}" type="datetimeFigureOut">
              <a:rPr lang="en-US" smtClean="0"/>
              <a:t>2/16/16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F07B7-D901-E84F-85C7-3FE0CC29C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1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28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baseline="0" dirty="0" smtClean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97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Ideas: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We could bring</a:t>
            </a:r>
            <a:r>
              <a:rPr lang="en-US" baseline="0" dirty="0" smtClean="0"/>
              <a:t> Lego blocks and play, in partners, ‘control the robot’ where one partner’s eyes are closed and the other tells them how to pose the arms to grab a block on the table.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Have ‘robot’ eyes open and give controller a picture of blocks, and have them direct the robot to build it.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Students show children their robot.</a:t>
            </a:r>
          </a:p>
          <a:p>
            <a:pPr marL="228600" indent="-228600">
              <a:buFont typeface="+mj-lt"/>
              <a:buAutoNum type="arabicPeriod"/>
            </a:pPr>
            <a:endParaRPr lang="en-US" baseline="0" dirty="0" smtClean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97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Underline what is given</a:t>
            </a:r>
            <a:r>
              <a:rPr lang="en-US" baseline="0" dirty="0" smtClean="0"/>
              <a:t> and what is determined by first 3 joint variables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5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62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– partly due to difficult of inverse kinematics</a:t>
            </a:r>
          </a:p>
          <a:p>
            <a:r>
              <a:rPr lang="en-US" dirty="0" smtClean="0"/>
              <a:t>Most manipulators</a:t>
            </a:r>
            <a:r>
              <a:rPr lang="en-US" baseline="0" dirty="0" smtClean="0"/>
              <a:t> are </a:t>
            </a:r>
            <a:r>
              <a:rPr lang="en-US" baseline="0" dirty="0" err="1" smtClean="0"/>
              <a:t>kinematically</a:t>
            </a:r>
            <a:r>
              <a:rPr lang="en-US" baseline="0" dirty="0" smtClean="0"/>
              <a:t> simple</a:t>
            </a:r>
          </a:p>
          <a:p>
            <a:r>
              <a:rPr lang="en-US" baseline="0" dirty="0" smtClean="0"/>
              <a:t>Few techniques that can handle general inv. Kinematics problem for arbitrary configurations</a:t>
            </a:r>
          </a:p>
          <a:p>
            <a:r>
              <a:rPr lang="en-US" baseline="0" dirty="0" smtClean="0"/>
              <a:t>Complexity increases with # of DH parameters.  Most </a:t>
            </a:r>
            <a:r>
              <a:rPr lang="en-US" baseline="0" dirty="0" err="1" smtClean="0"/>
              <a:t>manipulatos</a:t>
            </a:r>
            <a:r>
              <a:rPr lang="en-US" baseline="0" dirty="0" smtClean="0"/>
              <a:t> zero out terms and angles are pi/2 or 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82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other valid</a:t>
            </a:r>
            <a:r>
              <a:rPr lang="en-US" baseline="0" dirty="0" smtClean="0"/>
              <a:t> theta_1?  Act it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38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other valid</a:t>
            </a:r>
            <a:r>
              <a:rPr lang="en-US" baseline="0" dirty="0" smtClean="0"/>
              <a:t> theta_1?  Act it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38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2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95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199" y="674127"/>
            <a:ext cx="8229599" cy="52440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7942" y="6490902"/>
            <a:ext cx="1905092" cy="36709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dirty="0" smtClean="0"/>
              <a:t>ECE 5397 Becker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9622" y="6532242"/>
            <a:ext cx="1144378" cy="32575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-1778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4" name="Picture 16" descr="J:\logo_of_university_of_houston_athletic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29" y="6214564"/>
            <a:ext cx="582539" cy="55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0" y="5918200"/>
            <a:ext cx="9144000" cy="0"/>
          </a:xfrm>
          <a:prstGeom prst="line">
            <a:avLst/>
          </a:prstGeom>
          <a:ln>
            <a:solidFill>
              <a:srgbClr val="D80D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95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4600" y="6490902"/>
            <a:ext cx="1905092" cy="36709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dirty="0" smtClean="0"/>
              <a:t>ECE 5397 Becker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9622" y="6532242"/>
            <a:ext cx="1144378" cy="32575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-2032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4" name="Picture 16" descr="J:\logo_of_university_of_houston_athletic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4564"/>
            <a:ext cx="582539" cy="55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0" y="5892800"/>
            <a:ext cx="9144000" cy="0"/>
          </a:xfrm>
          <a:prstGeom prst="line">
            <a:avLst/>
          </a:prstGeom>
          <a:ln>
            <a:solidFill>
              <a:srgbClr val="D80D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23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5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package" Target="../embeddings/Microsoft_Word_Document6.docx"/><Relationship Id="rId5" Type="http://schemas.openxmlformats.org/officeDocument/2006/relationships/image" Target="../media/image11.emf"/><Relationship Id="rId6" Type="http://schemas.openxmlformats.org/officeDocument/2006/relationships/image" Target="../media/image10.jpeg"/><Relationship Id="rId1" Type="http://schemas.openxmlformats.org/officeDocument/2006/relationships/vmlDrawing" Target="../drawings/vmlDrawing5.vml"/><Relationship Id="rId2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jpeg"/><Relationship Id="rId5" Type="http://schemas.openxmlformats.org/officeDocument/2006/relationships/package" Target="../embeddings/Microsoft_Word_Document7.docx"/><Relationship Id="rId6" Type="http://schemas.openxmlformats.org/officeDocument/2006/relationships/image" Target="../media/image12.emf"/><Relationship Id="rId1" Type="http://schemas.openxmlformats.org/officeDocument/2006/relationships/vmlDrawing" Target="../drawings/vmlDrawing6.vml"/><Relationship Id="rId2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3.jpeg"/><Relationship Id="rId6" Type="http://schemas.openxmlformats.org/officeDocument/2006/relationships/package" Target="../embeddings/Microsoft_Word_Document8.docx"/><Relationship Id="rId7" Type="http://schemas.openxmlformats.org/officeDocument/2006/relationships/image" Target="../media/image14.emf"/><Relationship Id="rId1" Type="http://schemas.openxmlformats.org/officeDocument/2006/relationships/vmlDrawing" Target="../drawings/vmlDrawing7.vml"/><Relationship Id="rId2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3.jpeg"/><Relationship Id="rId6" Type="http://schemas.openxmlformats.org/officeDocument/2006/relationships/package" Target="../embeddings/Microsoft_Word_Document9.docx"/><Relationship Id="rId7" Type="http://schemas.openxmlformats.org/officeDocument/2006/relationships/image" Target="../media/image15.emf"/><Relationship Id="rId1" Type="http://schemas.openxmlformats.org/officeDocument/2006/relationships/vmlDrawing" Target="../drawings/vmlDrawing8.vml"/><Relationship Id="rId2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3.jpeg"/><Relationship Id="rId6" Type="http://schemas.openxmlformats.org/officeDocument/2006/relationships/package" Target="../embeddings/Microsoft_Word_Document10.docx"/><Relationship Id="rId7" Type="http://schemas.openxmlformats.org/officeDocument/2006/relationships/image" Target="../media/image16.emf"/><Relationship Id="rId1" Type="http://schemas.openxmlformats.org/officeDocument/2006/relationships/vmlDrawing" Target="../drawings/vmlDrawing9.vml"/><Relationship Id="rId2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Relationship Id="rId6" Type="http://schemas.openxmlformats.org/officeDocument/2006/relationships/image" Target="../media/image17.jpeg"/><Relationship Id="rId7" Type="http://schemas.openxmlformats.org/officeDocument/2006/relationships/image" Target="../media/image19.jpeg"/><Relationship Id="rId8" Type="http://schemas.openxmlformats.org/officeDocument/2006/relationships/package" Target="../embeddings/Microsoft_Word_Document11.docx"/><Relationship Id="rId9" Type="http://schemas.openxmlformats.org/officeDocument/2006/relationships/image" Target="../media/image18.emf"/><Relationship Id="rId1" Type="http://schemas.openxmlformats.org/officeDocument/2006/relationships/vmlDrawing" Target="../drawings/vmlDrawing10.vml"/><Relationship Id="rId2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.xml"/><Relationship Id="rId6" Type="http://schemas.openxmlformats.org/officeDocument/2006/relationships/image" Target="../media/image17.jpeg"/><Relationship Id="rId7" Type="http://schemas.openxmlformats.org/officeDocument/2006/relationships/image" Target="../media/image19.jpeg"/><Relationship Id="rId8" Type="http://schemas.openxmlformats.org/officeDocument/2006/relationships/package" Target="../embeddings/Microsoft_Word_Document12.docx"/><Relationship Id="rId9" Type="http://schemas.openxmlformats.org/officeDocument/2006/relationships/image" Target="../media/image20.emf"/><Relationship Id="rId1" Type="http://schemas.openxmlformats.org/officeDocument/2006/relationships/vmlDrawing" Target="../drawings/vmlDrawing11.vml"/><Relationship Id="rId2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emf"/><Relationship Id="rId12" Type="http://schemas.openxmlformats.org/officeDocument/2006/relationships/package" Target="../embeddings/Microsoft_Word_Document16.docx"/><Relationship Id="rId13" Type="http://schemas.openxmlformats.org/officeDocument/2006/relationships/image" Target="../media/image25.emf"/><Relationship Id="rId14" Type="http://schemas.openxmlformats.org/officeDocument/2006/relationships/package" Target="../embeddings/Microsoft_Word_Document17.docx"/><Relationship Id="rId15" Type="http://schemas.openxmlformats.org/officeDocument/2006/relationships/image" Target="../media/image26.emf"/><Relationship Id="rId1" Type="http://schemas.openxmlformats.org/officeDocument/2006/relationships/vmlDrawing" Target="../drawings/vmlDrawing12.vml"/><Relationship Id="rId2" Type="http://schemas.openxmlformats.org/officeDocument/2006/relationships/tags" Target="../tags/tag15.xml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27.jpeg"/><Relationship Id="rId6" Type="http://schemas.openxmlformats.org/officeDocument/2006/relationships/package" Target="../embeddings/Microsoft_Word_Document13.docx"/><Relationship Id="rId7" Type="http://schemas.openxmlformats.org/officeDocument/2006/relationships/image" Target="../media/image22.emf"/><Relationship Id="rId8" Type="http://schemas.openxmlformats.org/officeDocument/2006/relationships/package" Target="../embeddings/Microsoft_Word_Document14.docx"/><Relationship Id="rId9" Type="http://schemas.openxmlformats.org/officeDocument/2006/relationships/image" Target="../media/image23.emf"/><Relationship Id="rId10" Type="http://schemas.openxmlformats.org/officeDocument/2006/relationships/package" Target="../embeddings/Microsoft_Word_Document15.docx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4.emf"/><Relationship Id="rId5" Type="http://schemas.openxmlformats.org/officeDocument/2006/relationships/package" Target="../embeddings/Microsoft_Word_Document2.docx"/><Relationship Id="rId6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4.emf"/><Relationship Id="rId5" Type="http://schemas.openxmlformats.org/officeDocument/2006/relationships/image" Target="../media/image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package" Target="../embeddings/Microsoft_Word_Document5.docx"/><Relationship Id="rId5" Type="http://schemas.openxmlformats.org/officeDocument/2006/relationships/image" Target="../media/image9.emf"/><Relationship Id="rId6" Type="http://schemas.openxmlformats.org/officeDocument/2006/relationships/image" Target="../media/image10.jpeg"/><Relationship Id="rId1" Type="http://schemas.openxmlformats.org/officeDocument/2006/relationships/vmlDrawing" Target="../drawings/vmlDrawing4.vml"/><Relationship Id="rId2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40" y="855622"/>
            <a:ext cx="7485864" cy="6183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800" y="1473941"/>
            <a:ext cx="8966200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ECE 5397/6397: </a:t>
            </a:r>
          </a:p>
          <a:p>
            <a:pPr algn="ctr"/>
            <a:r>
              <a:rPr lang="en-US" sz="3600" b="1" dirty="0"/>
              <a:t>Introduction to Robotics</a:t>
            </a:r>
            <a:r>
              <a:rPr lang="en-US" sz="3600" dirty="0"/>
              <a:t> </a:t>
            </a:r>
            <a:endParaRPr lang="en-US" sz="3600" b="1" dirty="0" smtClean="0">
              <a:solidFill>
                <a:srgbClr val="C90000"/>
              </a:solidFill>
            </a:endParaRPr>
          </a:p>
          <a:p>
            <a:pPr algn="ctr"/>
            <a:r>
              <a:rPr lang="en-US" sz="3600" b="1" dirty="0" smtClean="0">
                <a:solidFill>
                  <a:srgbClr val="C90000"/>
                </a:solidFill>
              </a:rPr>
              <a:t>Lecture 9:</a:t>
            </a:r>
          </a:p>
          <a:p>
            <a:pPr algn="ctr"/>
            <a:r>
              <a:rPr lang="en-US" sz="3600" dirty="0"/>
              <a:t>Inverse kinematics examples: Articulated arm, SCARA arm, and spherical wrist. </a:t>
            </a:r>
            <a:endParaRPr lang="en-US" sz="3600" dirty="0" smtClean="0"/>
          </a:p>
          <a:p>
            <a:pPr algn="ctr"/>
            <a:r>
              <a:rPr lang="en-US" sz="3600" b="1" dirty="0" smtClean="0"/>
              <a:t>Reference</a:t>
            </a:r>
            <a:r>
              <a:rPr lang="en-US" sz="3600" b="1" dirty="0"/>
              <a:t>: Chapter </a:t>
            </a:r>
            <a:r>
              <a:rPr lang="en-US" sz="3600" dirty="0" smtClean="0"/>
              <a:t>3.3</a:t>
            </a:r>
            <a:r>
              <a:rPr lang="en-US" sz="3600" b="1" dirty="0" smtClean="0"/>
              <a:t>, </a:t>
            </a:r>
            <a:r>
              <a:rPr lang="en-US" sz="3600" b="1" dirty="0"/>
              <a:t>RD&amp;C</a:t>
            </a:r>
          </a:p>
          <a:p>
            <a:pPr algn="ctr"/>
            <a:r>
              <a:rPr lang="en-US" sz="3600" b="1" dirty="0"/>
              <a:t>Instructor: Aaron Becker</a:t>
            </a:r>
          </a:p>
          <a:p>
            <a:pPr algn="ctr"/>
            <a:endParaRPr lang="en-US" sz="3600" b="1" dirty="0">
              <a:solidFill>
                <a:srgbClr val="C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97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6600"/>
          </a:xfrm>
        </p:spPr>
        <p:txBody>
          <a:bodyPr/>
          <a:lstStyle/>
          <a:p>
            <a:r>
              <a:rPr lang="en-US" sz="3600" dirty="0" smtClean="0"/>
              <a:t>Solve with kinematic decoupling (position)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5820290"/>
              </p:ext>
            </p:extLst>
          </p:nvPr>
        </p:nvGraphicFramePr>
        <p:xfrm>
          <a:off x="68262" y="736599"/>
          <a:ext cx="6506363" cy="5035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4" name="Document" r:id="rId4" imgW="6858000" imgH="5308600" progId="Word.Document.12">
                  <p:embed/>
                </p:oleObj>
              </mc:Choice>
              <mc:Fallback>
                <p:oleObj name="Document" r:id="rId4" imgW="6858000" imgH="5308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262" y="736599"/>
                        <a:ext cx="6506363" cy="5035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4487849" y="2641600"/>
            <a:ext cx="4681552" cy="3022600"/>
            <a:chOff x="377024" y="2641600"/>
            <a:chExt cx="4681552" cy="3022600"/>
          </a:xfrm>
        </p:grpSpPr>
        <p:pic>
          <p:nvPicPr>
            <p:cNvPr id="7" name="Picture 2" descr="C:\Documents and Settings\Steveo\My Documents\Engineering\BCS\spong_0471649902\prepare_present\jpgsd\ch03\03_08.jpg"/>
            <p:cNvPicPr preferRelativeResize="0"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024" y="2641600"/>
              <a:ext cx="4681552" cy="3022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1236133" y="3420533"/>
              <a:ext cx="169334" cy="152400"/>
            </a:xfrm>
            <a:prstGeom prst="ellipse">
              <a:avLst/>
            </a:prstGeom>
            <a:solidFill>
              <a:srgbClr val="3366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30400" y="3945467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63800" y="4268632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0000FF"/>
                  </a:solidFill>
                </a:rPr>
                <a:t>(</a:t>
              </a:r>
              <a:r>
                <a:rPr lang="en-US" i="1" dirty="0" err="1" smtClean="0">
                  <a:solidFill>
                    <a:srgbClr val="0000FF"/>
                  </a:solidFill>
                </a:rPr>
                <a:t>w.c</a:t>
              </a:r>
              <a:r>
                <a:rPr lang="en-US" dirty="0" err="1">
                  <a:solidFill>
                    <a:srgbClr val="0000FF"/>
                  </a:solidFill>
                </a:rPr>
                <a:t>.</a:t>
              </a:r>
              <a:r>
                <a:rPr lang="en-US" dirty="0">
                  <a:solidFill>
                    <a:srgbClr val="0000FF"/>
                  </a:solidFill>
                </a:rPr>
                <a:t>)  </a:t>
              </a:r>
              <a:r>
                <a:rPr lang="en-US" i="1" dirty="0" err="1">
                  <a:solidFill>
                    <a:srgbClr val="0000FF"/>
                  </a:solidFill>
                </a:rPr>
                <a:t>o</a:t>
              </a:r>
              <a:r>
                <a:rPr lang="en-US" i="1" baseline="-25000" dirty="0" err="1">
                  <a:solidFill>
                    <a:srgbClr val="0000FF"/>
                  </a:solidFill>
                </a:rPr>
                <a:t>c</a:t>
              </a:r>
              <a:endParaRPr lang="en-US" i="1" baseline="-25000" dirty="0">
                <a:solidFill>
                  <a:srgbClr val="0000FF"/>
                </a:solidFill>
              </a:endParaRPr>
            </a:p>
            <a:p>
              <a:endParaRPr lang="en-US" dirty="0"/>
            </a:p>
          </p:txBody>
        </p:sp>
        <p:cxnSp>
          <p:nvCxnSpPr>
            <p:cNvPr id="11" name="Straight Arrow Connector 10"/>
            <p:cNvCxnSpPr>
              <a:endCxn id="8" idx="5"/>
            </p:cNvCxnSpPr>
            <p:nvPr/>
          </p:nvCxnSpPr>
          <p:spPr>
            <a:xfrm flipH="1" flipV="1">
              <a:off x="1380669" y="3550615"/>
              <a:ext cx="1083131" cy="10213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6156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Steveo\My Documents\Engineering\BCS\spong_0471649902\prepare_present\jpgsd\ch03\03_1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209" y="2185421"/>
            <a:ext cx="3615224" cy="368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77800"/>
            <a:ext cx="9144000" cy="914400"/>
          </a:xfrm>
        </p:spPr>
        <p:txBody>
          <a:bodyPr/>
          <a:lstStyle/>
          <a:p>
            <a:r>
              <a:rPr lang="en-US" sz="3600" dirty="0" smtClean="0"/>
              <a:t>Answer: kinematic decoupling </a:t>
            </a:r>
            <a:r>
              <a:rPr lang="en-US" sz="3600" dirty="0"/>
              <a:t>(position)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492315"/>
              </p:ext>
            </p:extLst>
          </p:nvPr>
        </p:nvGraphicFramePr>
        <p:xfrm>
          <a:off x="0" y="558270"/>
          <a:ext cx="7371821" cy="5309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0" name="Document" r:id="rId5" imgW="6858000" imgH="4940300" progId="Word.Document.12">
                  <p:embed/>
                </p:oleObj>
              </mc:Choice>
              <mc:Fallback>
                <p:oleObj name="Document" r:id="rId5" imgW="6858000" imgH="4940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558270"/>
                        <a:ext cx="7371821" cy="53096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075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Steveo\My Documents\Engineering\BCS\spong_0471649902\prepare_present\jpgsd\ch03\03_1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90" y="1286933"/>
            <a:ext cx="3902510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77800"/>
            <a:ext cx="9144000" cy="914400"/>
          </a:xfrm>
        </p:spPr>
        <p:txBody>
          <a:bodyPr/>
          <a:lstStyle/>
          <a:p>
            <a:r>
              <a:rPr lang="en-US" sz="3600" dirty="0" smtClean="0"/>
              <a:t>Solve kinematic decoupling (orientation)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3507521"/>
              </p:ext>
            </p:extLst>
          </p:nvPr>
        </p:nvGraphicFramePr>
        <p:xfrm>
          <a:off x="520170" y="974197"/>
          <a:ext cx="4860605" cy="2700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8" name="Document" r:id="rId6" imgW="6858000" imgH="3810000" progId="Word.Document.12">
                  <p:embed/>
                </p:oleObj>
              </mc:Choice>
              <mc:Fallback>
                <p:oleObj name="Document" r:id="rId6" imgW="6858000" imgH="3810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0170" y="974197"/>
                        <a:ext cx="4860605" cy="2700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3880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Steveo\My Documents\Engineering\BCS\spong_0471649902\prepare_present\jpgsd\ch03\03_1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90" y="1286933"/>
            <a:ext cx="3902510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77800"/>
            <a:ext cx="9144000" cy="914400"/>
          </a:xfrm>
        </p:spPr>
        <p:txBody>
          <a:bodyPr/>
          <a:lstStyle/>
          <a:p>
            <a:r>
              <a:rPr lang="en-US" sz="3600" dirty="0" smtClean="0"/>
              <a:t>Answer kinematic decoupling (orientation)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0326700"/>
              </p:ext>
            </p:extLst>
          </p:nvPr>
        </p:nvGraphicFramePr>
        <p:xfrm>
          <a:off x="321205" y="736600"/>
          <a:ext cx="4949622" cy="4326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1" name="Document" r:id="rId6" imgW="6858000" imgH="5994400" progId="Word.Document.12">
                  <p:embed/>
                </p:oleObj>
              </mc:Choice>
              <mc:Fallback>
                <p:oleObj name="Document" r:id="rId6" imgW="6858000" imgH="5994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1205" y="736600"/>
                        <a:ext cx="4949622" cy="4326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593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8534" y="-177800"/>
            <a:ext cx="9025466" cy="914400"/>
          </a:xfrm>
        </p:spPr>
        <p:txBody>
          <a:bodyPr/>
          <a:lstStyle/>
          <a:p>
            <a:r>
              <a:rPr lang="en-US" sz="4000" dirty="0" smtClean="0"/>
              <a:t>Geometric Approach for inverse position</a:t>
            </a:r>
            <a:endParaRPr lang="en-US" sz="4000" dirty="0"/>
          </a:p>
        </p:txBody>
      </p:sp>
      <p:pic>
        <p:nvPicPr>
          <p:cNvPr id="4" name="Picture 2" descr="C:\Documents and Settings\Steveo\My Documents\Engineering\BCS\spong_0471649902\prepare_present\jpgsd\ch03\03_1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463" y="1185332"/>
            <a:ext cx="3935758" cy="4008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5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1888332"/>
              </p:ext>
            </p:extLst>
          </p:nvPr>
        </p:nvGraphicFramePr>
        <p:xfrm>
          <a:off x="249113" y="736600"/>
          <a:ext cx="5208644" cy="3666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Document" r:id="rId6" imgW="6858000" imgH="4826000" progId="Word.Document.12">
                  <p:embed/>
                </p:oleObj>
              </mc:Choice>
              <mc:Fallback>
                <p:oleObj name="Document" r:id="rId6" imgW="6858000" imgH="4826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9113" y="736600"/>
                        <a:ext cx="5208644" cy="3666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933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Articulated Manipulator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3200" y="787400"/>
            <a:ext cx="8940800" cy="5748397"/>
            <a:chOff x="203200" y="787400"/>
            <a:chExt cx="8940800" cy="5748397"/>
          </a:xfrm>
        </p:grpSpPr>
        <p:pic>
          <p:nvPicPr>
            <p:cNvPr id="4" name="Picture 2" descr="C:\Documents and Settings\Steveo\My Documents\Engineering\BCS\spong_0471649902\prepare_present\jpgsd\ch03\03_13.jpg"/>
            <p:cNvPicPr preferRelativeResize="0"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200" y="787400"/>
              <a:ext cx="8940800" cy="57483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761067" y="2048933"/>
              <a:ext cx="660400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66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/>
                <a:t>d</a:t>
              </a:r>
              <a:r>
                <a:rPr lang="en-US" sz="2800" i="1" baseline="-25000" dirty="0" smtClean="0"/>
                <a:t>1</a:t>
              </a:r>
              <a:endParaRPr lang="en-US" sz="2800" i="1" dirty="0"/>
            </a:p>
          </p:txBody>
        </p:sp>
        <p:sp>
          <p:nvSpPr>
            <p:cNvPr id="7" name="TextBox 6"/>
            <p:cNvSpPr txBox="1"/>
            <p:nvPr/>
          </p:nvSpPr>
          <p:spPr>
            <a:xfrm rot="1504741">
              <a:off x="3493281" y="2572153"/>
              <a:ext cx="1819800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66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/>
                <a:t> r=</a:t>
              </a:r>
              <a:endParaRPr lang="en-US" sz="2800" i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25733" y="2252615"/>
              <a:ext cx="1456268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66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 =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7674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onto (x</a:t>
            </a:r>
            <a:r>
              <a:rPr lang="en-US" baseline="-25000" dirty="0" smtClean="0"/>
              <a:t>0</a:t>
            </a:r>
            <a:r>
              <a:rPr lang="en-US" dirty="0" smtClean="0"/>
              <a:t>,y</a:t>
            </a:r>
            <a:r>
              <a:rPr lang="en-US" baseline="-25000" dirty="0" smtClean="0"/>
              <a:t>0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3\03_13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08"/>
          <a:stretch/>
        </p:blipFill>
        <p:spPr bwMode="auto">
          <a:xfrm>
            <a:off x="0" y="627063"/>
            <a:ext cx="5420229" cy="305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2" descr="C:\Documents and Settings\Steveo\My Documents\Engineering\BCS\spong_0471649902\prepare_present\jpgsd\ch03\03_14.jpg"/>
          <p:cNvPicPr preferRelativeResize="0">
            <a:picLocks noGrp="1" noChangeAspect="1" noChangeArrowheads="1"/>
          </p:cNvPicPr>
          <p:nvPr>
            <p:ph idx="1"/>
            <p:custDataLst>
              <p:tags r:id="rId3"/>
            </p:custDataLst>
          </p:nvPr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-2381" r="16769" b="11804"/>
          <a:stretch/>
        </p:blipFill>
        <p:spPr bwMode="auto">
          <a:xfrm>
            <a:off x="4800600" y="1955801"/>
            <a:ext cx="4597399" cy="421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Bent Arrow 6"/>
          <p:cNvSpPr/>
          <p:nvPr/>
        </p:nvSpPr>
        <p:spPr>
          <a:xfrm rot="11896615" flipH="1">
            <a:off x="2286000" y="3683000"/>
            <a:ext cx="1625600" cy="16256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697346"/>
              </p:ext>
            </p:extLst>
          </p:nvPr>
        </p:nvGraphicFramePr>
        <p:xfrm>
          <a:off x="5705475" y="736600"/>
          <a:ext cx="7219950" cy="169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Document" r:id="rId8" imgW="6858000" imgH="1612900" progId="Word.Document.12">
                  <p:embed/>
                </p:oleObj>
              </mc:Choice>
              <mc:Fallback>
                <p:oleObj name="Document" r:id="rId8" imgW="6858000" imgH="161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05475" y="736600"/>
                        <a:ext cx="7219950" cy="169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2762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</a:t>
            </a:r>
            <a:r>
              <a:rPr lang="en-US" dirty="0" smtClean="0"/>
              <a:t>: Project onto (x</a:t>
            </a:r>
            <a:r>
              <a:rPr lang="en-US" baseline="-25000" dirty="0" smtClean="0"/>
              <a:t>0</a:t>
            </a:r>
            <a:r>
              <a:rPr lang="en-US" dirty="0" smtClean="0"/>
              <a:t>,y</a:t>
            </a:r>
            <a:r>
              <a:rPr lang="en-US" baseline="-25000" dirty="0" smtClean="0"/>
              <a:t>0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3\03_13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08"/>
          <a:stretch/>
        </p:blipFill>
        <p:spPr bwMode="auto">
          <a:xfrm>
            <a:off x="-152400" y="615459"/>
            <a:ext cx="4961467" cy="2797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2" descr="C:\Documents and Settings\Steveo\My Documents\Engineering\BCS\spong_0471649902\prepare_present\jpgsd\ch03\03_14.jpg"/>
          <p:cNvPicPr preferRelativeResize="0">
            <a:picLocks noGrp="1" noChangeAspect="1" noChangeArrowheads="1"/>
          </p:cNvPicPr>
          <p:nvPr>
            <p:ph idx="1"/>
            <p:custDataLst>
              <p:tags r:id="rId3"/>
            </p:custDataLst>
          </p:nvPr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-2381" r="16769" b="11804"/>
          <a:stretch/>
        </p:blipFill>
        <p:spPr bwMode="auto">
          <a:xfrm>
            <a:off x="4125498" y="2269066"/>
            <a:ext cx="3905021" cy="3581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Bent Arrow 6"/>
          <p:cNvSpPr/>
          <p:nvPr/>
        </p:nvSpPr>
        <p:spPr>
          <a:xfrm rot="11896615" flipH="1">
            <a:off x="2286000" y="3683000"/>
            <a:ext cx="1625600" cy="16256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095285"/>
              </p:ext>
            </p:extLst>
          </p:nvPr>
        </p:nvGraphicFramePr>
        <p:xfrm>
          <a:off x="5096933" y="615459"/>
          <a:ext cx="6050492" cy="2403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1" name="Document" r:id="rId8" imgW="6858000" imgH="2730500" progId="Word.Document.12">
                  <p:embed/>
                </p:oleObj>
              </mc:Choice>
              <mc:Fallback>
                <p:oleObj name="Document" r:id="rId8" imgW="6858000" imgH="273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96933" y="615459"/>
                        <a:ext cx="6050492" cy="2403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1729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solution 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3\03_14.jpg"/>
          <p:cNvPicPr preferRelativeResize="0">
            <a:picLocks noGrp="1" noChangeAspect="1" noChangeArrowheads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-2381" r="16769" b="11804"/>
          <a:stretch/>
        </p:blipFill>
        <p:spPr bwMode="auto">
          <a:xfrm>
            <a:off x="3556000" y="431800"/>
            <a:ext cx="4597399" cy="421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Arc 4"/>
          <p:cNvSpPr/>
          <p:nvPr/>
        </p:nvSpPr>
        <p:spPr>
          <a:xfrm>
            <a:off x="2861731" y="2861733"/>
            <a:ext cx="2553185" cy="2556933"/>
          </a:xfrm>
          <a:prstGeom prst="arc">
            <a:avLst>
              <a:gd name="adj1" fmla="val 8863895"/>
              <a:gd name="adj2" fmla="val 0"/>
            </a:avLst>
          </a:prstGeom>
          <a:ln>
            <a:solidFill>
              <a:srgbClr val="3366FF"/>
            </a:solidFill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2861731" y="4182533"/>
            <a:ext cx="1219202" cy="82973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17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configurations 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3\03_15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28700"/>
            <a:ext cx="8229600" cy="480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993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081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Welcome!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199" y="978927"/>
            <a:ext cx="8229599" cy="5511975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Bring robot </a:t>
            </a:r>
            <a:r>
              <a:rPr lang="en-US" sz="2800" dirty="0" smtClean="0"/>
              <a:t>arms to class next Tuesday for a photo</a:t>
            </a:r>
          </a:p>
          <a:p>
            <a:r>
              <a:rPr lang="en-US" sz="2800" dirty="0" smtClean="0"/>
              <a:t>We have batteries and battery cases for </a:t>
            </a:r>
            <a:r>
              <a:rPr lang="en-US" sz="2800" i="1" dirty="0" smtClean="0"/>
              <a:t>you</a:t>
            </a:r>
            <a:r>
              <a:rPr lang="en-US" sz="2800" dirty="0" smtClean="0"/>
              <a:t> in </a:t>
            </a:r>
            <a:r>
              <a:rPr lang="en-US" sz="2800" dirty="0" smtClean="0"/>
              <a:t>N386</a:t>
            </a:r>
          </a:p>
          <a:p>
            <a:r>
              <a:rPr lang="en-US" sz="2800" dirty="0" smtClean="0"/>
              <a:t>10 </a:t>
            </a:r>
            <a:r>
              <a:rPr lang="en-US" sz="2800" dirty="0"/>
              <a:t>robot arm kits in the lab (no servo). Should be enough for </a:t>
            </a:r>
            <a:r>
              <a:rPr lang="en-US" sz="2800" i="1" dirty="0"/>
              <a:t>everybody</a:t>
            </a:r>
            <a:r>
              <a:rPr lang="en-US" sz="2800" dirty="0"/>
              <a:t> in class to have a robot arm.</a:t>
            </a:r>
          </a:p>
          <a:p>
            <a:r>
              <a:rPr lang="en-US" sz="2800" dirty="0" smtClean="0"/>
              <a:t>Spare </a:t>
            </a:r>
            <a:r>
              <a:rPr lang="en-US" sz="2800" dirty="0"/>
              <a:t>parts are in the lab, come by if you need them. Please do not take parts from completed kits. If the spare part you need isn't there put a note in the box.</a:t>
            </a:r>
          </a:p>
          <a:p>
            <a:r>
              <a:rPr lang="en-US" sz="2800" dirty="0" smtClean="0"/>
              <a:t>Out of 3x12mm screws, </a:t>
            </a:r>
            <a:r>
              <a:rPr lang="en-US" sz="2800" dirty="0"/>
              <a:t>so substitute </a:t>
            </a:r>
            <a:r>
              <a:rPr lang="en-US" sz="2800" dirty="0" smtClean="0"/>
              <a:t>3x10mm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2344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Steveo\My Documents\Engineering\BCS\spong_0471649902\prepare_present\jpgsd\ch03\03_19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766" y="611061"/>
            <a:ext cx="8229600" cy="594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q</a:t>
            </a:r>
            <a:r>
              <a:rPr lang="en-US" i="1" baseline="-25000" dirty="0" smtClean="0"/>
              <a:t>2</a:t>
            </a:r>
            <a:r>
              <a:rPr lang="en-US" i="1" dirty="0" smtClean="0"/>
              <a:t>,q</a:t>
            </a:r>
            <a:r>
              <a:rPr lang="en-US" i="1" baseline="-25000" dirty="0" smtClean="0"/>
              <a:t>3</a:t>
            </a:r>
            <a:endParaRPr lang="en-US" i="1" dirty="0"/>
          </a:p>
        </p:txBody>
      </p:sp>
      <p:graphicFrame>
        <p:nvGraphicFramePr>
          <p:cNvPr id="6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3710541"/>
              </p:ext>
            </p:extLst>
          </p:nvPr>
        </p:nvGraphicFramePr>
        <p:xfrm>
          <a:off x="-172142" y="250318"/>
          <a:ext cx="4856594" cy="3804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8" name="Document" r:id="rId6" imgW="6858000" imgH="5372100" progId="Word.Document.12">
                  <p:embed/>
                </p:oleObj>
              </mc:Choice>
              <mc:Fallback>
                <p:oleObj name="Document" r:id="rId6" imgW="6858000" imgH="537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72142" y="250318"/>
                        <a:ext cx="4856594" cy="3804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42543" y="3585243"/>
            <a:ext cx="2296386" cy="2367633"/>
            <a:chOff x="879477" y="2967229"/>
            <a:chExt cx="2371723" cy="2675467"/>
          </a:xfrm>
        </p:grpSpPr>
        <p:sp>
          <p:nvSpPr>
            <p:cNvPr id="5" name="Isosceles Triangle 4"/>
            <p:cNvSpPr/>
            <p:nvPr/>
          </p:nvSpPr>
          <p:spPr>
            <a:xfrm rot="3593023">
              <a:off x="866873" y="3636096"/>
              <a:ext cx="2675467" cy="1337734"/>
            </a:xfrm>
            <a:prstGeom prst="triangl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9" name="Content Placeholder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2911841"/>
                </p:ext>
              </p:extLst>
            </p:nvPr>
          </p:nvGraphicFramePr>
          <p:xfrm>
            <a:off x="1912939" y="3805985"/>
            <a:ext cx="1033462" cy="5367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9" name="Document" r:id="rId8" imgW="6858000" imgH="3568700" progId="Word.Document.12">
                    <p:embed/>
                  </p:oleObj>
                </mc:Choice>
                <mc:Fallback>
                  <p:oleObj name="Document" r:id="rId8" imgW="6858000" imgH="35687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912939" y="3805985"/>
                          <a:ext cx="1033462" cy="5367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Content Placeholder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410837"/>
                </p:ext>
              </p:extLst>
            </p:nvPr>
          </p:nvGraphicFramePr>
          <p:xfrm>
            <a:off x="879477" y="4384389"/>
            <a:ext cx="1033462" cy="5367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0" name="Document" r:id="rId10" imgW="6858000" imgH="3568700" progId="Word.Document.12">
                    <p:embed/>
                  </p:oleObj>
                </mc:Choice>
                <mc:Fallback>
                  <p:oleObj name="Document" r:id="rId10" imgW="6858000" imgH="35687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879477" y="4384389"/>
                          <a:ext cx="1033462" cy="5367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Content Placeholder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08951848"/>
                </p:ext>
              </p:extLst>
            </p:nvPr>
          </p:nvGraphicFramePr>
          <p:xfrm>
            <a:off x="1515269" y="3275063"/>
            <a:ext cx="1033462" cy="5367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1" name="Document" r:id="rId12" imgW="6858000" imgH="3568700" progId="Word.Document.12">
                    <p:embed/>
                  </p:oleObj>
                </mc:Choice>
                <mc:Fallback>
                  <p:oleObj name="Document" r:id="rId12" imgW="6858000" imgH="35687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515269" y="3275063"/>
                          <a:ext cx="1033462" cy="5367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Content Placeholder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1212366"/>
                </p:ext>
              </p:extLst>
            </p:nvPr>
          </p:nvGraphicFramePr>
          <p:xfrm>
            <a:off x="2217738" y="4495128"/>
            <a:ext cx="1033462" cy="5367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2" name="Document" r:id="rId14" imgW="6858000" imgH="3568700" progId="Word.Document.12">
                    <p:embed/>
                  </p:oleObj>
                </mc:Choice>
                <mc:Fallback>
                  <p:oleObj name="Document" r:id="rId14" imgW="6858000" imgH="35687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217738" y="4495128"/>
                          <a:ext cx="1033462" cy="5367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43077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Steveo\My Documents\Engineering\BCS\spong_0471649902\prepare_present\jpgsd\ch03\03_17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68" y="342900"/>
            <a:ext cx="5514975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&gt;0, left 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95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77800"/>
            <a:ext cx="9144000" cy="914400"/>
          </a:xfrm>
        </p:spPr>
        <p:txBody>
          <a:bodyPr/>
          <a:lstStyle/>
          <a:p>
            <a:r>
              <a:rPr lang="en-US" i="1" dirty="0"/>
              <a:t>d</a:t>
            </a:r>
            <a:r>
              <a:rPr lang="en-US" dirty="0"/>
              <a:t>&gt;0, </a:t>
            </a:r>
            <a:r>
              <a:rPr lang="en-US" dirty="0" smtClean="0"/>
              <a:t>right </a:t>
            </a:r>
            <a:r>
              <a:rPr lang="en-US" dirty="0"/>
              <a:t>arm</a:t>
            </a:r>
          </a:p>
        </p:txBody>
      </p:sp>
      <p:pic>
        <p:nvPicPr>
          <p:cNvPr id="4" name="Picture 2" descr="C:\Documents and Settings\Steveo\My Documents\Engineering\BCS\spong_0471649902\prepare_present\jpgsd\ch03\03_18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7" y="359834"/>
            <a:ext cx="741045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800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Documents and Settings\Steveo\My Documents\Engineering\BCS\spong_0471649902\prepare_present\jpgsd\ch03\03_20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342900"/>
            <a:ext cx="818515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403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57199" y="978927"/>
            <a:ext cx="8229599" cy="551197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Study </a:t>
            </a:r>
            <a:r>
              <a:rPr lang="en-US" dirty="0" err="1"/>
              <a:t>Ch</a:t>
            </a:r>
            <a:r>
              <a:rPr lang="en-US" dirty="0"/>
              <a:t> </a:t>
            </a:r>
            <a:r>
              <a:rPr lang="en-US" dirty="0" smtClean="0"/>
              <a:t>4.1-4.3 </a:t>
            </a:r>
            <a:r>
              <a:rPr lang="en-US" b="1" dirty="0" smtClean="0"/>
              <a:t>for Lecture 10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7942" y="0"/>
            <a:ext cx="7728857" cy="914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For the Next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8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7942" y="0"/>
            <a:ext cx="7728857" cy="914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class worksheet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3376" y="4256465"/>
            <a:ext cx="8143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454619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081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Opportunity!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199" y="978927"/>
            <a:ext cx="8229599" cy="55119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UH </a:t>
            </a:r>
            <a:r>
              <a:rPr lang="en-US" sz="2800" dirty="0" smtClean="0"/>
              <a:t>charter school is 2600ft away.  Who could bring their arm next Tuesday at 10 to the charter school?</a:t>
            </a:r>
          </a:p>
        </p:txBody>
      </p:sp>
      <p:pic>
        <p:nvPicPr>
          <p:cNvPr id="5" name="Picture 4" descr="Screenshot 2016-02-16 08.29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2" y="2317924"/>
            <a:ext cx="7086600" cy="335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21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Inverse Kinematics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166152"/>
              </p:ext>
            </p:extLst>
          </p:nvPr>
        </p:nvGraphicFramePr>
        <p:xfrm>
          <a:off x="9144000" y="0"/>
          <a:ext cx="6689725" cy="765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4" name="Document" r:id="rId3" imgW="6858000" imgH="7835900" progId="Word.Document.12">
                  <p:embed/>
                </p:oleObj>
              </mc:Choice>
              <mc:Fallback>
                <p:oleObj name="Document" r:id="rId3" imgW="6858000" imgH="7835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0" y="0"/>
                        <a:ext cx="6689725" cy="7650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982059"/>
              </p:ext>
            </p:extLst>
          </p:nvPr>
        </p:nvGraphicFramePr>
        <p:xfrm>
          <a:off x="355600" y="1322389"/>
          <a:ext cx="8444268" cy="3224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5" name="Document" r:id="rId5" imgW="6858000" imgH="2616200" progId="Word.Document.12">
                  <p:embed/>
                </p:oleObj>
              </mc:Choice>
              <mc:Fallback>
                <p:oleObj name="Document" r:id="rId5" imgW="6858000" imgH="2616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5600" y="1322389"/>
                        <a:ext cx="8444268" cy="3224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1645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Kinematics Caveats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025878"/>
              </p:ext>
            </p:extLst>
          </p:nvPr>
        </p:nvGraphicFramePr>
        <p:xfrm>
          <a:off x="9972674" y="2209800"/>
          <a:ext cx="6689725" cy="765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8" name="Document" r:id="rId3" imgW="6858000" imgH="7835900" progId="Word.Document.12">
                  <p:embed/>
                </p:oleObj>
              </mc:Choice>
              <mc:Fallback>
                <p:oleObj name="Document" r:id="rId3" imgW="6858000" imgH="7835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72674" y="2209800"/>
                        <a:ext cx="6689725" cy="7650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870972"/>
            <a:ext cx="4851400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May or may not have a 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Even if solution exists, may or may not be unique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Because forward kinematics is generally nonlinear, solutions can be hard to obtain even if they exist</a:t>
            </a:r>
            <a:endParaRPr lang="en-US" sz="2800" dirty="0"/>
          </a:p>
          <a:p>
            <a:r>
              <a:rPr lang="en-US" sz="2800" b="1" dirty="0" smtClean="0"/>
              <a:t>Example: pretend you are a PUMA arm – how many solutions?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400" y="736600"/>
            <a:ext cx="42926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Steveo\My Documents\Engineering\BCS\spong_0471649902\prepare_present\jpgsd\ch03\03_20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736600"/>
            <a:ext cx="7772400" cy="5860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16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Kinematics Goal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423979"/>
              </p:ext>
            </p:extLst>
          </p:nvPr>
        </p:nvGraphicFramePr>
        <p:xfrm>
          <a:off x="355600" y="1377950"/>
          <a:ext cx="8443913" cy="311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1" name="Document" r:id="rId3" imgW="6858000" imgH="2527300" progId="Word.Document.12">
                  <p:embed/>
                </p:oleObj>
              </mc:Choice>
              <mc:Fallback>
                <p:oleObj name="Document" r:id="rId3" imgW="6858000" imgH="2527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5600" y="1377950"/>
                        <a:ext cx="8443913" cy="311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263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closed form?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57942" y="1574800"/>
            <a:ext cx="70938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Much faster  (</a:t>
            </a:r>
            <a:r>
              <a:rPr lang="en-US" sz="2800" dirty="0"/>
              <a:t>O</a:t>
            </a:r>
            <a:r>
              <a:rPr lang="en-US" sz="2800" dirty="0" smtClean="0"/>
              <a:t>mron uses a 1/8 </a:t>
            </a:r>
            <a:r>
              <a:rPr lang="en-US" sz="2800" dirty="0" err="1" smtClean="0"/>
              <a:t>ms</a:t>
            </a:r>
            <a:r>
              <a:rPr lang="en-US" sz="2800" dirty="0" smtClean="0"/>
              <a:t> control loop in 2016)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I</a:t>
            </a:r>
            <a:r>
              <a:rPr lang="en-US" sz="2800" dirty="0" smtClean="0"/>
              <a:t>terative search is slow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Kinematics has multiple solutions, we need system to choose (imagine what happens if switching allowed)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102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77800"/>
            <a:ext cx="9144000" cy="914400"/>
          </a:xfrm>
        </p:spPr>
        <p:txBody>
          <a:bodyPr/>
          <a:lstStyle/>
          <a:p>
            <a:r>
              <a:rPr lang="en-US" sz="3600" dirty="0" smtClean="0"/>
              <a:t>Inverse Kinematics Trick: kinematic decoupling</a:t>
            </a:r>
            <a:endParaRPr lang="en-US" sz="36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345581"/>
              </p:ext>
            </p:extLst>
          </p:nvPr>
        </p:nvGraphicFramePr>
        <p:xfrm>
          <a:off x="5413375" y="3170238"/>
          <a:ext cx="7461250" cy="260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Document" r:id="rId4" imgW="6134100" imgH="2146300" progId="Word.Document.12">
                  <p:embed/>
                </p:oleObj>
              </mc:Choice>
              <mc:Fallback>
                <p:oleObj name="Document" r:id="rId4" imgW="6134100" imgH="2146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3375" y="3170238"/>
                        <a:ext cx="7461250" cy="2608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77024" y="736600"/>
            <a:ext cx="855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Possible if 6 joints and last 3 joint axis intersect at a point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Find position of writs axes (</a:t>
            </a:r>
            <a:r>
              <a:rPr lang="en-US" sz="2000" i="1" dirty="0" err="1" smtClean="0"/>
              <a:t>w.c</a:t>
            </a:r>
            <a:r>
              <a:rPr lang="en-US" sz="2000" dirty="0" err="1" smtClean="0"/>
              <a:t>.</a:t>
            </a:r>
            <a:r>
              <a:rPr lang="en-US" sz="2000" dirty="0" smtClean="0"/>
              <a:t>)  </a:t>
            </a:r>
            <a:r>
              <a:rPr lang="en-US" sz="2000" i="1" dirty="0" err="1" smtClean="0"/>
              <a:t>o</a:t>
            </a:r>
            <a:r>
              <a:rPr lang="en-US" sz="2000" i="1" baseline="-25000" dirty="0" err="1" smtClean="0"/>
              <a:t>c</a:t>
            </a:r>
            <a:endParaRPr lang="en-US" sz="2000" i="1" baseline="-25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Find orientation of the wrist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7024" y="2641600"/>
            <a:ext cx="4681552" cy="3022600"/>
            <a:chOff x="377024" y="2641600"/>
            <a:chExt cx="4681552" cy="3022600"/>
          </a:xfrm>
        </p:grpSpPr>
        <p:pic>
          <p:nvPicPr>
            <p:cNvPr id="4" name="Picture 2" descr="C:\Documents and Settings\Steveo\My Documents\Engineering\BCS\spong_0471649902\prepare_present\jpgsd\ch03\03_08.jpg"/>
            <p:cNvPicPr preferRelativeResize="0"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024" y="2641600"/>
              <a:ext cx="4681552" cy="3022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1236133" y="3420533"/>
              <a:ext cx="169334" cy="152400"/>
            </a:xfrm>
            <a:prstGeom prst="ellipse">
              <a:avLst/>
            </a:prstGeom>
            <a:solidFill>
              <a:srgbClr val="3366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30400" y="3945467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63800" y="4268632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0000FF"/>
                  </a:solidFill>
                </a:rPr>
                <a:t>(</a:t>
              </a:r>
              <a:r>
                <a:rPr lang="en-US" i="1" dirty="0" err="1" smtClean="0">
                  <a:solidFill>
                    <a:srgbClr val="0000FF"/>
                  </a:solidFill>
                </a:rPr>
                <a:t>w.c</a:t>
              </a:r>
              <a:r>
                <a:rPr lang="en-US" dirty="0" err="1">
                  <a:solidFill>
                    <a:srgbClr val="0000FF"/>
                  </a:solidFill>
                </a:rPr>
                <a:t>.</a:t>
              </a:r>
              <a:r>
                <a:rPr lang="en-US" dirty="0">
                  <a:solidFill>
                    <a:srgbClr val="0000FF"/>
                  </a:solidFill>
                </a:rPr>
                <a:t>)  </a:t>
              </a:r>
              <a:r>
                <a:rPr lang="en-US" i="1" dirty="0" err="1">
                  <a:solidFill>
                    <a:srgbClr val="0000FF"/>
                  </a:solidFill>
                </a:rPr>
                <a:t>o</a:t>
              </a:r>
              <a:r>
                <a:rPr lang="en-US" i="1" baseline="-25000" dirty="0" err="1">
                  <a:solidFill>
                    <a:srgbClr val="0000FF"/>
                  </a:solidFill>
                </a:rPr>
                <a:t>c</a:t>
              </a:r>
              <a:endParaRPr lang="en-US" i="1" baseline="-25000" dirty="0">
                <a:solidFill>
                  <a:srgbClr val="0000FF"/>
                </a:solidFill>
              </a:endParaRPr>
            </a:p>
            <a:p>
              <a:endParaRPr lang="en-US" dirty="0"/>
            </a:p>
          </p:txBody>
        </p:sp>
        <p:cxnSp>
          <p:nvCxnSpPr>
            <p:cNvPr id="11" name="Straight Arrow Connector 10"/>
            <p:cNvCxnSpPr>
              <a:endCxn id="7" idx="5"/>
            </p:cNvCxnSpPr>
            <p:nvPr/>
          </p:nvCxnSpPr>
          <p:spPr>
            <a:xfrm flipH="1" flipV="1">
              <a:off x="1380669" y="3550615"/>
              <a:ext cx="1083131" cy="10213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26539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2887</TotalTime>
  <Words>551</Words>
  <Application>Microsoft Macintosh PowerPoint</Application>
  <PresentationFormat>On-screen Show (4:3)</PresentationFormat>
  <Paragraphs>73</Paragraphs>
  <Slides>25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Document</vt:lpstr>
      <vt:lpstr>PowerPoint Presentation</vt:lpstr>
      <vt:lpstr>Welcome!</vt:lpstr>
      <vt:lpstr>Opportunity!</vt:lpstr>
      <vt:lpstr>Define Inverse Kinematics</vt:lpstr>
      <vt:lpstr>Inverse Kinematics Caveats</vt:lpstr>
      <vt:lpstr>Multiple solutions</vt:lpstr>
      <vt:lpstr>Inverse Kinematics Goal</vt:lpstr>
      <vt:lpstr>Why closed form?</vt:lpstr>
      <vt:lpstr>Inverse Kinematics Trick: kinematic decoupling</vt:lpstr>
      <vt:lpstr>Solve with kinematic decoupling (position)</vt:lpstr>
      <vt:lpstr>Answer: kinematic decoupling (position)</vt:lpstr>
      <vt:lpstr>Solve kinematic decoupling (orientation)</vt:lpstr>
      <vt:lpstr>Answer kinematic decoupling (orientation)</vt:lpstr>
      <vt:lpstr>Geometric Approach for inverse position</vt:lpstr>
      <vt:lpstr>Articulated Manipulator</vt:lpstr>
      <vt:lpstr>Project onto (x0,y0)</vt:lpstr>
      <vt:lpstr>Ans: Project onto (x0,y0)</vt:lpstr>
      <vt:lpstr>Second solution </vt:lpstr>
      <vt:lpstr>Singular configurations </vt:lpstr>
      <vt:lpstr>q2,q3</vt:lpstr>
      <vt:lpstr>d&gt;0, left arm</vt:lpstr>
      <vt:lpstr>d&gt;0, right arm</vt:lpstr>
      <vt:lpstr>PowerPoint Presentation</vt:lpstr>
      <vt:lpstr>For the Next Class</vt:lpstr>
      <vt:lpstr>In class worksheet</vt:lpstr>
    </vt:vector>
  </TitlesOfParts>
  <Company>University of Houston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Badri Roysam</dc:creator>
  <cp:lastModifiedBy>Aaron Becker</cp:lastModifiedBy>
  <cp:revision>150</cp:revision>
  <dcterms:created xsi:type="dcterms:W3CDTF">2015-11-24T18:35:18Z</dcterms:created>
  <dcterms:modified xsi:type="dcterms:W3CDTF">2016-02-16T17:10:56Z</dcterms:modified>
</cp:coreProperties>
</file>